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373" r:id="rId8"/>
    <p:sldId id="1420" r:id="rId9"/>
    <p:sldId id="1421"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420"/>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3"/>
    <a:srgbClr val="808080"/>
    <a:srgbClr val="575252"/>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image" Target="../media/image1.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oleObject" Target="../embeddings/oleObject4.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5.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theme" Target="../theme/theme2.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5"/>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347" imgH="348" progId="TCLayout.ActiveDocument.1">
                  <p:embed/>
                </p:oleObj>
              </mc:Choice>
              <mc:Fallback>
                <p:oleObj name="think-cell Slide" r:id="rId26"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59" r:id="rId8"/>
    <p:sldLayoutId id="2147483660" r:id="rId9"/>
    <p:sldLayoutId id="2147483663" r:id="rId10"/>
    <p:sldLayoutId id="2147483664" r:id="rId11"/>
    <p:sldLayoutId id="2147483665" r:id="rId12"/>
    <p:sldLayoutId id="2147483666" r:id="rId13"/>
    <p:sldLayoutId id="2147483667" r:id="rId14"/>
    <p:sldLayoutId id="2147483669" r:id="rId15"/>
    <p:sldLayoutId id="2147483670" r:id="rId16"/>
    <p:sldLayoutId id="2147483671" r:id="rId17"/>
    <p:sldLayoutId id="2147483672" r:id="rId18"/>
    <p:sldLayoutId id="2147483679" r:id="rId19"/>
    <p:sldLayoutId id="2147483680" r:id="rId20"/>
    <p:sldLayoutId id="2147483681" r:id="rId21"/>
    <p:sldLayoutId id="2147483686" r:id="rId22"/>
    <p:sldLayoutId id="214748368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s://www.kaggle.com/datasets/manjeetsingh/retaildataset" TargetMode="Externa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oleObject" Target="../embeddings/oleObject8.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0.svg"/><Relationship Id="rId11" Type="http://schemas.openxmlformats.org/officeDocument/2006/relationships/hyperlink" Target="https://www.kaggle.com/datasets/manjeetsingh/retaildataset" TargetMode="External"/><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hyperlink" Target="https://pywhy.org/dowhy/v0.10"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2" name="TextBox 3">
            <a:extLst>
              <a:ext uri="{FF2B5EF4-FFF2-40B4-BE49-F238E27FC236}">
                <a16:creationId xmlns:a16="http://schemas.microsoft.com/office/drawing/2014/main" id="{0AD6F623-77DD-3641-F869-17561210CB44}"/>
              </a:ext>
            </a:extLst>
          </p:cNvPr>
          <p:cNvSpPr txBox="1"/>
          <p:nvPr/>
        </p:nvSpPr>
        <p:spPr>
          <a:xfrm>
            <a:off x="704614" y="4053778"/>
            <a:ext cx="7692133"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rgbClr val="DE5482"/>
                </a:solidFill>
                <a:latin typeface="Trebuchet MS"/>
              </a:rPr>
              <a:t>Understanding Causal Inference</a:t>
            </a:r>
            <a:endParaRPr lang="en-US" sz="2400" b="1" dirty="0">
              <a:solidFill>
                <a:srgbClr val="DE5482"/>
              </a:solidFill>
              <a:latin typeface="Trebuchet MS"/>
            </a:endParaRPr>
          </a:p>
          <a:p>
            <a:pPr marL="457200" indent="-457200" algn="ctr">
              <a:buChar char="•"/>
            </a:pPr>
            <a:endParaRPr lang="en-US" sz="2400" dirty="0">
              <a:solidFill>
                <a:srgbClr val="DE5482"/>
              </a:solidFill>
            </a:endParaRPr>
          </a:p>
        </p:txBody>
      </p:sp>
      <p:sp>
        <p:nvSpPr>
          <p:cNvPr id="3" name="TextBox 1">
            <a:extLst>
              <a:ext uri="{FF2B5EF4-FFF2-40B4-BE49-F238E27FC236}">
                <a16:creationId xmlns:a16="http://schemas.microsoft.com/office/drawing/2014/main" id="{2C1C8B5C-EA7F-D3F6-8008-FA9190C1899F}"/>
              </a:ext>
            </a:extLst>
          </p:cNvPr>
          <p:cNvSpPr txBox="1"/>
          <p:nvPr/>
        </p:nvSpPr>
        <p:spPr>
          <a:xfrm rot="10800000" flipV="1">
            <a:off x="3186980" y="4607776"/>
            <a:ext cx="446890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a:solidFill>
                  <a:srgbClr val="DE5482"/>
                </a:solidFill>
                <a:latin typeface="Trebuchet MS"/>
              </a:rPr>
              <a:t>Using Python</a:t>
            </a:r>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30887"/>
          </a:xfrm>
        </p:spPr>
        <p:txBody>
          <a:bodyPr/>
          <a:lstStyle/>
          <a:p>
            <a:pPr lvl="0"/>
            <a:r>
              <a:rPr lang="en-IN" sz="2800" dirty="0"/>
              <a:t>Table Of 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30271" y="1702797"/>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11275" y="4022206"/>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Causal Inference </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444361" y="2930383"/>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Sales Data set</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30271" y="5216339"/>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724891"/>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897775"/>
            <a:ext cx="7139786" cy="492443"/>
          </a:xfrm>
        </p:spPr>
        <p:txBody>
          <a:bodyPr/>
          <a:lstStyle/>
          <a:p>
            <a:r>
              <a:rPr lang="en-US" b="1" i="0" u="none" strike="noStrike" dirty="0">
                <a:solidFill>
                  <a:srgbClr val="FFFFFF"/>
                </a:solidFill>
                <a:effectLst/>
                <a:latin typeface="Arial" panose="020B0604020202020204" pitchFamily="34" charset="0"/>
                <a:cs typeface="Arial" panose="020B0604020202020204" pitchFamily="34" charset="0"/>
              </a:rPr>
              <a:t>Introduction and Business Objective</a:t>
            </a:r>
            <a:endParaRPr lang="en-US" dirty="0">
              <a:solidFill>
                <a:schemeClr val="bg1"/>
              </a:solidFill>
              <a:latin typeface="Arial" panose="020B0604020202020204" pitchFamily="34" charset="0"/>
              <a:cs typeface="Arial" panose="020B0604020202020204" pitchFamily="34" charset="0"/>
            </a:endParaRPr>
          </a:p>
        </p:txBody>
      </p:sp>
      <p:sp>
        <p:nvSpPr>
          <p:cNvPr id="7" name="TextBox 5">
            <a:extLst>
              <a:ext uri="{FF2B5EF4-FFF2-40B4-BE49-F238E27FC236}">
                <a16:creationId xmlns:a16="http://schemas.microsoft.com/office/drawing/2014/main" id="{1A555AA1-26AB-E520-358F-D206741A8A8A}"/>
              </a:ext>
            </a:extLst>
          </p:cNvPr>
          <p:cNvSpPr txBox="1"/>
          <p:nvPr/>
        </p:nvSpPr>
        <p:spPr>
          <a:xfrm>
            <a:off x="355599" y="2719964"/>
            <a:ext cx="11247029" cy="32316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111111"/>
                </a:solidFill>
                <a:latin typeface="Arial" panose="020B0604020202020204" pitchFamily="34" charset="0"/>
                <a:cs typeface="Arial" panose="020B0604020202020204" pitchFamily="34" charset="0"/>
              </a:rPr>
              <a:t>    In Business, the decision-makers require dependable strategies to accomplish business goals, whether they aim to increase revenue, profit, or any other indicator of business success. Nevertheless, both businesses and their external surroundings are highly intricate and challenging to assess, making it tough to foresee the outcomes of a specific managerial decision.</a:t>
            </a:r>
          </a:p>
          <a:p>
            <a:endParaRPr lang="en-US" sz="1800" dirty="0">
              <a:solidFill>
                <a:srgbClr val="111111"/>
              </a:solidFill>
              <a:latin typeface="Arial" panose="020B0604020202020204" pitchFamily="34" charset="0"/>
              <a:cs typeface="Arial" panose="020B0604020202020204" pitchFamily="34" charset="0"/>
            </a:endParaRPr>
          </a:p>
          <a:p>
            <a:endParaRPr lang="en-US" sz="1800" dirty="0">
              <a:solidFill>
                <a:srgbClr val="111111"/>
              </a:solidFill>
              <a:latin typeface="Arial" panose="020B0604020202020204" pitchFamily="34" charset="0"/>
              <a:cs typeface="Arial" panose="020B0604020202020204" pitchFamily="34" charset="0"/>
            </a:endParaRP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Recent advancements in the emerging field of causal modeling present significant progress that has the potential to revolutionize the realm of managerial decision-making. In contrast to the conventional "predictive" models commonly utilized in marketing, causal modeling techniques are employed to reliably uncover, depict, and analyze cause-and-effect relationships rather than mere correlations. </a:t>
            </a:r>
            <a:endParaRPr lang="en-US" sz="1800" dirty="0">
              <a:solidFill>
                <a:srgbClr val="111111"/>
              </a:solidFill>
              <a:latin typeface="Arial" panose="020B0604020202020204" pitchFamily="34" charset="0"/>
              <a:cs typeface="Arial" panose="020B0604020202020204" pitchFamily="34" charset="0"/>
            </a:endParaRPr>
          </a:p>
          <a:p>
            <a:r>
              <a:rPr lang="en-US" sz="1800" dirty="0">
                <a:solidFill>
                  <a:srgbClr val="111111"/>
                </a:solidFill>
                <a:latin typeface="Trebuchet MS"/>
              </a:rPr>
              <a:t>    </a:t>
            </a:r>
            <a:endParaRPr lang="en-US" dirty="0">
              <a:solidFill>
                <a:srgbClr val="111111"/>
              </a:solidFill>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0785E67C-7F72-4002-E206-FA80131E20D0}"/>
              </a:ext>
            </a:extLst>
          </p:cNvPr>
          <p:cNvSpPr txBox="1"/>
          <p:nvPr/>
        </p:nvSpPr>
        <p:spPr>
          <a:xfrm>
            <a:off x="1406013" y="1700975"/>
            <a:ext cx="9497961" cy="3693319"/>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This dataset contains historical sales data spanning from:</a:t>
            </a:r>
          </a:p>
          <a:p>
            <a:r>
              <a:rPr lang="en-US" sz="18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February 5, 2010, to November 1, 2012. </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dataset includes columns such as: </a:t>
            </a:r>
          </a:p>
          <a:p>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Store (store number),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Dept (department number),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Date (week), Weekly_Sales (sales for the specified department in the specified store),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IsHoliday (indicating whether the week is a special holiday week).</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sz="1800" b="0" i="0" dirty="0">
                <a:solidFill>
                  <a:srgbClr val="242424"/>
                </a:solidFill>
                <a:effectLst/>
                <a:highlight>
                  <a:srgbClr val="FFFFFF"/>
                </a:highlight>
                <a:latin typeface="Arial" panose="020B0604020202020204" pitchFamily="34" charset="0"/>
                <a:cs typeface="Arial" panose="020B0604020202020204" pitchFamily="34" charset="0"/>
              </a:rPr>
              <a:t>Dataset: </a:t>
            </a:r>
            <a:r>
              <a:rPr lang="en-US" sz="1800" b="0" i="0" u="sng" dirty="0">
                <a:effectLst/>
                <a:highlight>
                  <a:srgbClr val="FFFFFF"/>
                </a:highlight>
                <a:latin typeface="Arial" panose="020B0604020202020204" pitchFamily="34" charset="0"/>
                <a:cs typeface="Arial" panose="020B0604020202020204" pitchFamily="34" charset="0"/>
                <a:hlinkClick r:id="rId5"/>
              </a:rPr>
              <a:t>https://www.kaggle.com/datasets/manjeetsingh/retaildataset</a:t>
            </a:r>
            <a:endParaRPr lang="en-US" sz="18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64DBDDE-B3FB-6045-30C4-5DE051332E56}"/>
              </a:ext>
            </a:extLst>
          </p:cNvPr>
          <p:cNvSpPr txBox="1"/>
          <p:nvPr/>
        </p:nvSpPr>
        <p:spPr>
          <a:xfrm>
            <a:off x="1248697" y="727587"/>
            <a:ext cx="4581832" cy="584775"/>
          </a:xfrm>
          <a:prstGeom prst="rect">
            <a:avLst/>
          </a:prstGeom>
          <a:noFill/>
        </p:spPr>
        <p:txBody>
          <a:bodyPr wrap="square" rtlCol="0">
            <a:spAutoFit/>
          </a:bodyPr>
          <a:lstStyle/>
          <a:p>
            <a:r>
              <a:rPr lang="en-US" sz="3200" dirty="0">
                <a:solidFill>
                  <a:srgbClr val="C00000"/>
                </a:solidFill>
              </a:rPr>
              <a:t>Sales Data Set</a:t>
            </a:r>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Rectangle: Top Corners Rounded 14">
            <a:extLst>
              <a:ext uri="{FF2B5EF4-FFF2-40B4-BE49-F238E27FC236}">
                <a16:creationId xmlns:a16="http://schemas.microsoft.com/office/drawing/2014/main" id="{127AEAD8-EA32-6F20-AAF0-CC5FA3C81126}"/>
              </a:ext>
            </a:extLst>
          </p:cNvPr>
          <p:cNvSpPr/>
          <p:nvPr/>
        </p:nvSpPr>
        <p:spPr>
          <a:xfrm>
            <a:off x="463371" y="1025054"/>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Sales </a:t>
            </a:r>
            <a:r>
              <a:rPr kumimoji="0" lang="en-US" sz="160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Arial"/>
              </a:rPr>
              <a:t>DataSet</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12" name="Сквиркл">
            <a:extLst>
              <a:ext uri="{FF2B5EF4-FFF2-40B4-BE49-F238E27FC236}">
                <a16:creationId xmlns:a16="http://schemas.microsoft.com/office/drawing/2014/main" id="{6CAC119A-B4B9-C719-AD95-09C74FF6FBA1}"/>
              </a:ext>
            </a:extLst>
          </p:cNvPr>
          <p:cNvSpPr/>
          <p:nvPr/>
        </p:nvSpPr>
        <p:spPr>
          <a:xfrm>
            <a:off x="4304846" y="976420"/>
            <a:ext cx="3817804" cy="535690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24" name="Сквиркл">
            <a:extLst>
              <a:ext uri="{FF2B5EF4-FFF2-40B4-BE49-F238E27FC236}">
                <a16:creationId xmlns:a16="http://schemas.microsoft.com/office/drawing/2014/main" id="{49945243-EC7E-761B-4723-2654CC0229A3}"/>
              </a:ext>
            </a:extLst>
          </p:cNvPr>
          <p:cNvSpPr/>
          <p:nvPr/>
        </p:nvSpPr>
        <p:spPr>
          <a:xfrm>
            <a:off x="8508503" y="886067"/>
            <a:ext cx="3533814" cy="5388919"/>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394357" y="2500022"/>
            <a:ext cx="3284024" cy="3685342"/>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83126"/>
            <a:ext cx="11480800" cy="646331"/>
          </a:xfrm>
          <a:noFill/>
          <a:ln>
            <a:noFill/>
          </a:ln>
        </p:spPr>
        <p:txBody>
          <a:bodyPr spcFirstLastPara="1" vert="horz" wrap="square" lIns="0" tIns="0" rIns="0" bIns="0" anchor="t" anchorCtr="0">
            <a:spAutoFit/>
          </a:bodyPr>
          <a:lstStyle/>
          <a:p>
            <a:r>
              <a:rPr lang="en-IN" dirty="0">
                <a:latin typeface="Arial" panose="020B0604020202020204" pitchFamily="34" charset="0"/>
                <a:cs typeface="Arial" panose="020B0604020202020204" pitchFamily="34" charset="0"/>
              </a:rPr>
              <a:t>Causal Inference with Historical Sales Data</a:t>
            </a:r>
            <a:br>
              <a:rPr lang="en-IN" sz="1000" dirty="0">
                <a:latin typeface="Arial" panose="020B0604020202020204" pitchFamily="34" charset="0"/>
                <a:cs typeface="Arial" panose="020B0604020202020204" pitchFamily="34" charset="0"/>
              </a:rPr>
            </a:br>
            <a:endParaRPr lang="en-IN" sz="1000"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a:xfrm>
            <a:off x="11213201" y="6561573"/>
            <a:ext cx="623200" cy="153888"/>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000" b="0" i="0" u="none" strike="noStrike" kern="0" cap="none" spc="0" normalizeH="0" baseline="0" noProof="0" smtClean="0">
                <a:ln>
                  <a:noFill/>
                </a:ln>
                <a:solidFill>
                  <a:srgbClr val="44546A"/>
                </a:solidFill>
                <a:effectLst/>
                <a:uLnTx/>
                <a:uFillTx/>
                <a:latin typeface="Arial" panose="020B0604020202020204" pitchFamily="34" charset="0"/>
                <a:cs typeface="Arial" panose="020B0604020202020204" pitchFamily="34" charset="0"/>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000" b="0" i="0" u="none" strike="noStrike" kern="0" cap="none" spc="0" normalizeH="0" baseline="0" noProof="0">
              <a:ln>
                <a:noFill/>
              </a:ln>
              <a:solidFill>
                <a:srgbClr val="44546A"/>
              </a:solidFill>
              <a:effectLst/>
              <a:uLnTx/>
              <a:uFillTx/>
              <a:latin typeface="Arial" panose="020B0604020202020204" pitchFamily="34" charset="0"/>
              <a:cs typeface="Arial" panose="020B0604020202020204" pitchFamily="34" charset="0"/>
              <a:sym typeface="Trebuchet MS"/>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4264439" y="986509"/>
            <a:ext cx="3834029" cy="279695"/>
          </a:xfrm>
          <a:prstGeom prst="round2SameRect">
            <a:avLst>
              <a:gd name="adj1" fmla="val 16667"/>
              <a:gd name="adj2" fmla="val 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Structure of Data</a:t>
            </a:r>
          </a:p>
        </p:txBody>
      </p:sp>
      <p:sp>
        <p:nvSpPr>
          <p:cNvPr id="2" name="TextBox 1">
            <a:extLst>
              <a:ext uri="{FF2B5EF4-FFF2-40B4-BE49-F238E27FC236}">
                <a16:creationId xmlns:a16="http://schemas.microsoft.com/office/drawing/2014/main" id="{4CE84997-66D5-6450-F9F8-29149389E855}"/>
              </a:ext>
            </a:extLst>
          </p:cNvPr>
          <p:cNvSpPr txBox="1"/>
          <p:nvPr/>
        </p:nvSpPr>
        <p:spPr>
          <a:xfrm>
            <a:off x="463371" y="1411119"/>
            <a:ext cx="3092993" cy="483209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dataset contains historical sales data spanning from:</a:t>
            </a:r>
          </a:p>
          <a:p>
            <a:r>
              <a:rPr lang="en-US"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February 5, 2010, to November 1, 2012.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dataset includes columns such as: </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Store (store number),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Dept (department number),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Date (week), Weekly_Sales (sales for the specified department in the specified store),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IsHoliday (indicating whether the week is a special holiday week).</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0" i="0" dirty="0">
                <a:solidFill>
                  <a:srgbClr val="242424"/>
                </a:solidFill>
                <a:effectLst/>
                <a:highlight>
                  <a:srgbClr val="FFFFFF"/>
                </a:highlight>
                <a:latin typeface="Arial" panose="020B0604020202020204" pitchFamily="34" charset="0"/>
                <a:cs typeface="Arial" panose="020B0604020202020204" pitchFamily="34" charset="0"/>
              </a:rPr>
              <a:t>Dataset: </a:t>
            </a:r>
            <a:r>
              <a:rPr lang="en-US" b="0" i="0" u="sng" dirty="0">
                <a:effectLst/>
                <a:highlight>
                  <a:srgbClr val="FFFFFF"/>
                </a:highlight>
                <a:latin typeface="Arial" panose="020B0604020202020204" pitchFamily="34" charset="0"/>
                <a:cs typeface="Arial" panose="020B0604020202020204" pitchFamily="34" charset="0"/>
                <a:hlinkClick r:id="rId11"/>
              </a:rPr>
              <a:t>https://www.kaggle.com/datasets/manjeetsingh/retaildataset</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14" name="Rectangle: Top Corners Rounded 13">
            <a:extLst>
              <a:ext uri="{FF2B5EF4-FFF2-40B4-BE49-F238E27FC236}">
                <a16:creationId xmlns:a16="http://schemas.microsoft.com/office/drawing/2014/main" id="{6D953930-5250-E391-D42A-6023FD66BF59}"/>
              </a:ext>
            </a:extLst>
          </p:cNvPr>
          <p:cNvSpPr/>
          <p:nvPr/>
        </p:nvSpPr>
        <p:spPr>
          <a:xfrm>
            <a:off x="8679539" y="1014894"/>
            <a:ext cx="3092993" cy="272223"/>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dirty="0">
                <a:solidFill>
                  <a:srgbClr val="FFFFFF"/>
                </a:solidFill>
                <a:latin typeface="Arial" panose="020B0604020202020204" pitchFamily="34" charset="0"/>
                <a:cs typeface="Arial" panose="020B0604020202020204" pitchFamily="34" charset="0"/>
              </a:rPr>
              <a:t>O</a:t>
            </a:r>
            <a:r>
              <a:rPr lang="en-US" sz="1600" b="1" dirty="0">
                <a:solidFill>
                  <a:srgbClr val="FFFFFF"/>
                </a:solidFill>
                <a:latin typeface="Arial" panose="020B0604020202020204" pitchFamily="34" charset="0"/>
                <a:cs typeface="Arial" panose="020B0604020202020204" pitchFamily="34" charset="0"/>
              </a:rPr>
              <a:t>BSERVATIONS</a:t>
            </a:r>
            <a:endParaRPr kumimoji="0" lang="en-US" sz="1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9CB5B2A8-60C9-F38A-69F1-61AF6E071877}"/>
              </a:ext>
            </a:extLst>
          </p:cNvPr>
          <p:cNvSpPr txBox="1"/>
          <p:nvPr/>
        </p:nvSpPr>
        <p:spPr>
          <a:xfrm>
            <a:off x="2410691" y="6067443"/>
            <a:ext cx="2732945" cy="246221"/>
          </a:xfrm>
          <a:prstGeom prst="rect">
            <a:avLst/>
          </a:prstGeom>
          <a:noFill/>
        </p:spPr>
        <p:txBody>
          <a:bodyPr wrap="square" rtlCol="0">
            <a:spAutoFit/>
          </a:bodyPr>
          <a:lstStyle/>
          <a:p>
            <a:endParaRPr lang="en-US" sz="1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931A383-6AC5-3742-C2C6-8A1CE5532492}"/>
              </a:ext>
            </a:extLst>
          </p:cNvPr>
          <p:cNvSpPr txBox="1"/>
          <p:nvPr/>
        </p:nvSpPr>
        <p:spPr>
          <a:xfrm>
            <a:off x="8535159" y="1494506"/>
            <a:ext cx="3411035" cy="4401205"/>
          </a:xfrm>
          <a:prstGeom prst="rect">
            <a:avLst/>
          </a:prstGeom>
          <a:noFill/>
        </p:spPr>
        <p:txBody>
          <a:bodyPr wrap="square" rtlCol="0">
            <a:spAutoFit/>
          </a:bodyPr>
          <a:lstStyle/>
          <a:p>
            <a:pPr algn="l"/>
            <a:r>
              <a:rPr lang="en-US" b="0" i="0" dirty="0">
                <a:effectLst/>
                <a:highlight>
                  <a:srgbClr val="FFFFFF"/>
                </a:highlight>
                <a:latin typeface="Arial" panose="020B0604020202020204" pitchFamily="34" charset="0"/>
                <a:cs typeface="Arial" panose="020B0604020202020204" pitchFamily="34" charset="0"/>
              </a:rPr>
              <a:t>    The response variable had an average value of approximately 63253.19.</a:t>
            </a:r>
          </a:p>
          <a:p>
            <a:pPr algn="l"/>
            <a:r>
              <a:rPr lang="en-US" dirty="0">
                <a:highlight>
                  <a:srgbClr val="FFFFFF"/>
                </a:highlight>
                <a:latin typeface="Arial" panose="020B0604020202020204" pitchFamily="34" charset="0"/>
                <a:cs typeface="Arial" panose="020B0604020202020204" pitchFamily="34" charset="0"/>
              </a:rPr>
              <a:t>   </a:t>
            </a:r>
          </a:p>
          <a:p>
            <a:pPr algn="l"/>
            <a:r>
              <a:rPr lang="en-US" b="0" i="0" dirty="0">
                <a:effectLst/>
                <a:highlight>
                  <a:srgbClr val="FFFFFF"/>
                </a:highlight>
                <a:latin typeface="Arial" panose="020B0604020202020204" pitchFamily="34" charset="0"/>
                <a:cs typeface="Arial" panose="020B0604020202020204" pitchFamily="34" charset="0"/>
              </a:rPr>
              <a:t>    Conversely, if the intervention had not taken place, we would have expected an average response of 48680.53. The 95% interval for this hypothetical prediction falls between 47212.46 and 50129.88.</a:t>
            </a:r>
          </a:p>
          <a:p>
            <a:pPr algn="l"/>
            <a:endParaRPr lang="en-US" b="0" i="0" dirty="0">
              <a:effectLst/>
              <a:highlight>
                <a:srgbClr val="FFFFFF"/>
              </a:highlight>
              <a:latin typeface="Arial" panose="020B0604020202020204" pitchFamily="34" charset="0"/>
              <a:cs typeface="Arial" panose="020B0604020202020204" pitchFamily="34" charset="0"/>
            </a:endParaRPr>
          </a:p>
          <a:p>
            <a:pPr algn="l"/>
            <a:r>
              <a:rPr lang="en-US" b="0" i="0" dirty="0">
                <a:effectLst/>
                <a:highlight>
                  <a:srgbClr val="FFFFFF"/>
                </a:highlight>
                <a:latin typeface="Arial" panose="020B0604020202020204" pitchFamily="34" charset="0"/>
                <a:cs typeface="Arial" panose="020B0604020202020204" pitchFamily="34" charset="0"/>
              </a:rPr>
              <a:t>    To estimate the causal effect of the intervention on the response variable, we subtract the predicted value from the observed response. This calculation yields an effect of 14572.65, with a 95% interval ranging from 13123.31 to 16040.73. </a:t>
            </a:r>
          </a:p>
          <a:p>
            <a:pPr algn="l"/>
            <a:endParaRPr lang="en-US" dirty="0">
              <a:highlight>
                <a:srgbClr val="FFFFFF"/>
              </a:highlight>
              <a:latin typeface="Arial" panose="020B0604020202020204" pitchFamily="34" charset="0"/>
              <a:cs typeface="Arial" panose="020B0604020202020204" pitchFamily="34" charset="0"/>
            </a:endParaRPr>
          </a:p>
          <a:p>
            <a:pPr algn="l"/>
            <a:r>
              <a:rPr lang="en-US" b="0" i="0" dirty="0">
                <a:effectLst/>
                <a:highlight>
                  <a:srgbClr val="FFFFFF"/>
                </a:highlight>
                <a:latin typeface="Arial" panose="020B0604020202020204" pitchFamily="34" charset="0"/>
                <a:cs typeface="Arial" panose="020B0604020202020204" pitchFamily="34" charset="0"/>
              </a:rPr>
              <a:t>    Further analysis is necessary to determine the significance of this effect.</a:t>
            </a:r>
          </a:p>
        </p:txBody>
      </p:sp>
      <p:sp>
        <p:nvSpPr>
          <p:cNvPr id="22" name="TextBox 21">
            <a:extLst>
              <a:ext uri="{FF2B5EF4-FFF2-40B4-BE49-F238E27FC236}">
                <a16:creationId xmlns:a16="http://schemas.microsoft.com/office/drawing/2014/main" id="{E57D7603-98F4-8480-1FDE-D63072CC3BE9}"/>
              </a:ext>
            </a:extLst>
          </p:cNvPr>
          <p:cNvSpPr txBox="1"/>
          <p:nvPr/>
        </p:nvSpPr>
        <p:spPr>
          <a:xfrm>
            <a:off x="4337256" y="1401287"/>
            <a:ext cx="3661681" cy="4832092"/>
          </a:xfrm>
          <a:prstGeom prst="rect">
            <a:avLst/>
          </a:prstGeom>
          <a:noFill/>
        </p:spPr>
        <p:txBody>
          <a:bodyPr wrap="square" rtlCol="0">
            <a:spAutoFit/>
          </a:bodyPr>
          <a:lstStyle/>
          <a:p>
            <a:r>
              <a:rPr lang="en-US" dirty="0"/>
              <a:t>Posterior Inference {Causal Impact}</a:t>
            </a:r>
          </a:p>
          <a:p>
            <a:r>
              <a:rPr lang="en-US" dirty="0"/>
              <a:t>                               Average              Cumulative</a:t>
            </a:r>
          </a:p>
          <a:p>
            <a:r>
              <a:rPr lang="en-US" dirty="0"/>
              <a:t>Actual                    63253.19           1075304.21</a:t>
            </a:r>
          </a:p>
          <a:p>
            <a:r>
              <a:rPr lang="en-US" dirty="0"/>
              <a:t>Prediction (</a:t>
            </a:r>
            <a:r>
              <a:rPr lang="en-US" dirty="0" err="1"/>
              <a:t>s.d.</a:t>
            </a:r>
            <a:r>
              <a:rPr lang="en-US" dirty="0"/>
              <a:t>)         48680.53 (746.74)  827569.08 (12694.61)</a:t>
            </a:r>
          </a:p>
          <a:p>
            <a:r>
              <a:rPr lang="en-US" dirty="0"/>
              <a:t>95% CI                    [47177.77, 50104.94][802022.08, 851784.02]</a:t>
            </a:r>
          </a:p>
          <a:p>
            <a:endParaRPr lang="en-US" dirty="0"/>
          </a:p>
          <a:p>
            <a:r>
              <a:rPr lang="en-US" dirty="0"/>
              <a:t>Absolute effect (</a:t>
            </a:r>
            <a:r>
              <a:rPr lang="en-US" dirty="0" err="1"/>
              <a:t>s.d.</a:t>
            </a:r>
            <a:r>
              <a:rPr lang="en-US" dirty="0"/>
              <a:t>)    14572.65 (746.74)  247735.13 (12694.61)</a:t>
            </a:r>
          </a:p>
          <a:p>
            <a:r>
              <a:rPr lang="en-US" dirty="0"/>
              <a:t>95% CI                    [13148.25, 16075.42][223520.19, 273282.13]</a:t>
            </a:r>
          </a:p>
          <a:p>
            <a:endParaRPr lang="en-US" dirty="0"/>
          </a:p>
          <a:p>
            <a:r>
              <a:rPr lang="en-US" dirty="0"/>
              <a:t>Relative effect (</a:t>
            </a:r>
            <a:r>
              <a:rPr lang="en-US" dirty="0" err="1"/>
              <a:t>s.d.</a:t>
            </a:r>
            <a:r>
              <a:rPr lang="en-US" dirty="0"/>
              <a:t>)    29.94% (1.53%)     29.94% (1.53%)</a:t>
            </a:r>
          </a:p>
          <a:p>
            <a:r>
              <a:rPr lang="en-US" dirty="0"/>
              <a:t>95% CI                    [27.01%, 33.02%]   [27.01%, 33.02%]</a:t>
            </a:r>
          </a:p>
          <a:p>
            <a:endParaRPr lang="en-US" dirty="0"/>
          </a:p>
          <a:p>
            <a:r>
              <a:rPr lang="en-US" dirty="0"/>
              <a:t>Posterior tail-area probability p: 0.0</a:t>
            </a:r>
          </a:p>
          <a:p>
            <a:r>
              <a:rPr lang="en-US" dirty="0"/>
              <a:t>Posterior prob. of a causal effect: 100.0%</a:t>
            </a:r>
          </a:p>
        </p:txBody>
      </p:sp>
    </p:spTree>
    <p:extLst>
      <p:ext uri="{BB962C8B-B14F-4D97-AF65-F5344CB8AC3E}">
        <p14:creationId xmlns:p14="http://schemas.microsoft.com/office/powerpoint/2010/main" val="3294403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a:xfrm>
            <a:off x="11213201" y="6175561"/>
            <a:ext cx="623200" cy="276999"/>
          </a:xfrm>
        </p:spPr>
        <p:txBody>
          <a:bodyPr/>
          <a:lstStyle/>
          <a:p>
            <a:fld id="{00000000-1234-1234-1234-123412341234}" type="slidenum">
              <a:rPr lang="en-US" sz="1800" smtClean="0">
                <a:latin typeface="Arial" panose="020B0604020202020204" pitchFamily="34" charset="0"/>
                <a:cs typeface="Arial" panose="020B0604020202020204" pitchFamily="34" charset="0"/>
              </a:rPr>
              <a:pPr/>
              <a:t>6</a:t>
            </a:fld>
            <a:endParaRPr lang="en-US" sz="1800">
              <a:latin typeface="Arial" panose="020B0604020202020204" pitchFamily="34" charset="0"/>
              <a:cs typeface="Arial" panose="020B0604020202020204" pitchFamily="34" charset="0"/>
            </a:endParaRPr>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324456"/>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0" y="1400435"/>
            <a:ext cx="8272462" cy="776656"/>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93466" y="1573319"/>
            <a:ext cx="7139786" cy="492443"/>
          </a:xfrm>
        </p:spPr>
        <p:txBody>
          <a:bodyPr/>
          <a:lstStyle/>
          <a:p>
            <a:r>
              <a:rPr lang="en-IN" dirty="0">
                <a:solidFill>
                  <a:schemeClr val="bg1"/>
                </a:solidFill>
                <a:latin typeface="Arial" panose="020B0604020202020204" pitchFamily="34" charset="0"/>
                <a:cs typeface="Arial" panose="020B0604020202020204" pitchFamily="34" charset="0"/>
              </a:rPr>
              <a:t>Conclusion</a:t>
            </a:r>
            <a:endParaRPr lang="en-US"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714B6BA-55C2-5F7C-26E7-4FE233D2E8EC}"/>
              </a:ext>
            </a:extLst>
          </p:cNvPr>
          <p:cNvSpPr txBox="1"/>
          <p:nvPr/>
        </p:nvSpPr>
        <p:spPr>
          <a:xfrm>
            <a:off x="825910" y="2428576"/>
            <a:ext cx="9055509" cy="3416320"/>
          </a:xfrm>
          <a:prstGeom prst="rect">
            <a:avLst/>
          </a:prstGeom>
          <a:noFill/>
        </p:spPr>
        <p:txBody>
          <a:bodyPr wrap="square" rtlCol="0">
            <a:spAutoFit/>
          </a:bodyPr>
          <a:lstStyle/>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If we analyze various business scenarios and explore the instances where causal models can be beneficial, we can gain valuable insights. We have laid down the essential principles of causal  inference and concluded by highlighting some widely used Python packages for causal analysis. </a:t>
            </a:r>
          </a:p>
          <a:p>
            <a:endParaRPr lang="en-US" sz="1800" b="0" i="0" dirty="0">
              <a:solidFill>
                <a:srgbClr val="000000"/>
              </a:solidFill>
              <a:effectLst/>
              <a:highlight>
                <a:srgbClr val="F4F5F6"/>
              </a:highlight>
              <a:latin typeface="Arial" panose="020B0604020202020204" pitchFamily="34" charset="0"/>
              <a:cs typeface="Arial" panose="020B0604020202020204" pitchFamily="34" charset="0"/>
            </a:endParaRP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following packages offer extensive capabilities: </a:t>
            </a:r>
          </a:p>
          <a:p>
            <a:endParaRPr lang="en-US" sz="1800" dirty="0">
              <a:highlight>
                <a:srgbClr val="F4F5F6"/>
              </a:highlight>
              <a:latin typeface="Arial" panose="020B0604020202020204" pitchFamily="34" charset="0"/>
              <a:cs typeface="Arial" panose="020B0604020202020204" pitchFamily="34" charset="0"/>
            </a:endParaRPr>
          </a:p>
          <a:p>
            <a:pPr marL="342900" indent="-342900">
              <a:buAutoNum type="arabicPeriod"/>
            </a:pPr>
            <a:r>
              <a:rPr lang="en-US" sz="1800" b="0" i="0" dirty="0" err="1">
                <a:solidFill>
                  <a:srgbClr val="000000"/>
                </a:solidFill>
                <a:effectLst/>
                <a:highlight>
                  <a:srgbClr val="F4F5F6"/>
                </a:highlight>
                <a:latin typeface="Arial" panose="020B0604020202020204" pitchFamily="34" charset="0"/>
                <a:cs typeface="Arial" panose="020B0604020202020204" pitchFamily="34" charset="0"/>
              </a:rPr>
              <a:t>DoWhy</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(Causal Inference - effect size: "Effect of X on Y") </a:t>
            </a:r>
          </a:p>
          <a:p>
            <a:pPr marL="342900" indent="-342900">
              <a:buAutoNum type="arabicPeriod"/>
            </a:pPr>
            <a:endParaRPr lang="en-US" sz="1800" dirty="0">
              <a:highlight>
                <a:srgbClr val="F4F5F6"/>
              </a:highlight>
              <a:latin typeface="Arial" panose="020B0604020202020204" pitchFamily="34" charset="0"/>
              <a:cs typeface="Arial" panose="020B0604020202020204" pitchFamily="34" charset="0"/>
            </a:endParaRPr>
          </a:p>
          <a:p>
            <a:r>
              <a:rPr lang="en-US" sz="1800" dirty="0">
                <a:highlight>
                  <a:srgbClr val="F4F5F6"/>
                </a:highlight>
                <a:latin typeface="Arial" panose="020B0604020202020204" pitchFamily="34" charset="0"/>
                <a:cs typeface="Arial" panose="020B0604020202020204" pitchFamily="34" charset="0"/>
              </a:rPr>
              <a:t>2. </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a:t>
            </a:r>
            <a:r>
              <a:rPr lang="en-US" sz="1800" b="0" i="0" dirty="0" err="1">
                <a:solidFill>
                  <a:srgbClr val="000000"/>
                </a:solidFill>
                <a:effectLst/>
                <a:highlight>
                  <a:srgbClr val="F4F5F6"/>
                </a:highlight>
                <a:latin typeface="Arial" panose="020B0604020202020204" pitchFamily="34" charset="0"/>
                <a:cs typeface="Arial" panose="020B0604020202020204" pitchFamily="34" charset="0"/>
              </a:rPr>
              <a:t>EconML</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Causal Discovery Algorithm For further information and guidance, </a:t>
            </a:r>
          </a:p>
          <a:p>
            <a:pPr marL="342900" indent="-342900">
              <a:buAutoNum type="arabicPeriod"/>
            </a:pPr>
            <a:endParaRPr lang="en-US" sz="1800" dirty="0">
              <a:highlight>
                <a:srgbClr val="F4F5F6"/>
              </a:highlight>
              <a:latin typeface="Arial" panose="020B0604020202020204" pitchFamily="34" charset="0"/>
              <a:cs typeface="Arial" panose="020B0604020202020204" pitchFamily="34" charset="0"/>
            </a:endParaRPr>
          </a:p>
          <a:p>
            <a:pPr marL="342900" indent="-342900">
              <a:buAutoNum type="arabicPeriod"/>
            </a:pPr>
            <a:r>
              <a:rPr lang="en-US" sz="1800" dirty="0">
                <a:highlight>
                  <a:srgbClr val="F4F5F6"/>
                </a:highlight>
                <a:latin typeface="Arial" panose="020B0604020202020204" pitchFamily="34" charset="0"/>
                <a:cs typeface="Arial" panose="020B0604020202020204" pitchFamily="34" charset="0"/>
              </a:rPr>
              <a:t>P</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lease refer to the documentation available at: </a:t>
            </a:r>
            <a:r>
              <a:rPr lang="en-US" sz="1800" b="0" i="0" dirty="0">
                <a:solidFill>
                  <a:srgbClr val="000000"/>
                </a:solidFill>
                <a:effectLst/>
                <a:highlight>
                  <a:srgbClr val="F4F5F6"/>
                </a:highlight>
                <a:latin typeface="Arial" panose="020B0604020202020204" pitchFamily="34" charset="0"/>
                <a:cs typeface="Arial" panose="020B0604020202020204" pitchFamily="34" charset="0"/>
                <a:hlinkClick r:id="rId3"/>
              </a:rPr>
              <a:t>https://pywhy.org/dowhy/v0.10</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37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4592</TotalTime>
  <Words>664</Words>
  <Application>Microsoft Office PowerPoint</Application>
  <PresentationFormat>Widescreen</PresentationFormat>
  <Paragraphs>85</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PowerPoint Presentation</vt:lpstr>
      <vt:lpstr>Table Of Contents</vt:lpstr>
      <vt:lpstr>Introduction and Business Objective</vt:lpstr>
      <vt:lpstr>PowerPoint Presentation</vt:lpstr>
      <vt:lpstr>Causal Inference with Historical Sales Data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378</cp:revision>
  <dcterms:created xsi:type="dcterms:W3CDTF">2022-04-11T12:34:12Z</dcterms:created>
  <dcterms:modified xsi:type="dcterms:W3CDTF">2024-05-18T07:25:19Z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